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9" r:id="rId4"/>
    <p:sldId id="260" r:id="rId5"/>
    <p:sldId id="263"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C5DC717-BEB8-4103-8F34-882BD97B36F6}" type="datetimeFigureOut">
              <a:rPr lang="en-US" smtClean="0"/>
              <a:t>26-Aug-18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8490932-1899-47C6-AD52-4176B884FA40}"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C5DC717-BEB8-4103-8F34-882BD97B36F6}" type="datetimeFigureOut">
              <a:rPr lang="en-US" smtClean="0"/>
              <a:t>26-Aug-18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8490932-1899-47C6-AD52-4176B884FA40}"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CC5DC717-BEB8-4103-8F34-882BD97B36F6}" type="datetimeFigureOut">
              <a:rPr lang="en-US" smtClean="0"/>
              <a:t>26-Aug-18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8490932-1899-47C6-AD52-4176B884FA40}"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C5DC717-BEB8-4103-8F34-882BD97B36F6}" type="datetimeFigureOut">
              <a:rPr lang="en-US" smtClean="0"/>
              <a:t>26-Aug-18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90932-1899-47C6-AD52-4176B884FA40}"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C5DC717-BEB8-4103-8F34-882BD97B36F6}" type="datetimeFigureOut">
              <a:rPr lang="en-US" smtClean="0"/>
              <a:t>26-Aug-18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8490932-1899-47C6-AD52-4176B884FA40}"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5DC717-BEB8-4103-8F34-882BD97B36F6}" type="datetimeFigureOut">
              <a:rPr lang="en-US" smtClean="0"/>
              <a:t>26-Aug-18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8490932-1899-47C6-AD52-4176B884FA4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C5DC717-BEB8-4103-8F34-882BD97B36F6}" type="datetimeFigureOut">
              <a:rPr lang="en-US" smtClean="0"/>
              <a:t>26-Aug-18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8490932-1899-47C6-AD52-4176B884FA4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8490932-1899-47C6-AD52-4176B884FA40}"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C5DC717-BEB8-4103-8F34-882BD97B36F6}" type="datetimeFigureOut">
              <a:rPr lang="en-US" smtClean="0"/>
              <a:t>26-Aug-18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8490932-1899-47C6-AD52-4176B884FA40}"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C5DC717-BEB8-4103-8F34-882BD97B36F6}" type="datetimeFigureOut">
              <a:rPr lang="en-US" smtClean="0"/>
              <a:t>26-Aug-18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5DC717-BEB8-4103-8F34-882BD97B36F6}" type="datetimeFigureOut">
              <a:rPr lang="en-US" smtClean="0"/>
              <a:t>26-Aug-18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90932-1899-47C6-AD52-4176B884FA4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8490932-1899-47C6-AD52-4176B884FA40}"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5DC717-BEB8-4103-8F34-882BD97B36F6}" type="datetimeFigureOut">
              <a:rPr lang="en-US" smtClean="0"/>
              <a:t>26-Aug-18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C5DC717-BEB8-4103-8F34-882BD97B36F6}" type="datetimeFigureOut">
              <a:rPr lang="en-US" smtClean="0"/>
              <a:t>26-Aug-18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8490932-1899-47C6-AD52-4176B884FA40}"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ccountingtools.com/articles/what-is-the-difference-between-gross-margin-and-net-margin.html" TargetMode="External"/><Relationship Id="rId2" Type="http://schemas.openxmlformats.org/officeDocument/2006/relationships/hyperlink" Target="https://www.accountingtools.com/articles/what-is-cash-flow.html" TargetMode="External"/><Relationship Id="rId1" Type="http://schemas.openxmlformats.org/officeDocument/2006/relationships/slideLayout" Target="../slideLayouts/slideLayout2.xml"/><Relationship Id="rId4" Type="http://schemas.openxmlformats.org/officeDocument/2006/relationships/hyperlink" Target="http://www.referenceforbusiness.com/history2/32/The-Coca-Cola-Company.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COCA-COLA COMPANY</a:t>
            </a:r>
            <a:endParaRPr lang="en-US" dirty="0"/>
          </a:p>
        </p:txBody>
      </p:sp>
      <p:sp>
        <p:nvSpPr>
          <p:cNvPr id="4" name="Subtitle 3"/>
          <p:cNvSpPr>
            <a:spLocks noGrp="1"/>
          </p:cNvSpPr>
          <p:nvPr>
            <p:ph sz="quarter" idx="1"/>
          </p:nvPr>
        </p:nvSpPr>
        <p:spPr/>
        <p:txBody>
          <a:bodyPr>
            <a:normAutofit lnSpcReduction="10000"/>
          </a:bodyPr>
          <a:lstStyle/>
          <a:p>
            <a:pPr>
              <a:buFont typeface="Wingdings" pitchFamily="2" charset="2"/>
              <a:buChar char="q"/>
            </a:pPr>
            <a:r>
              <a:rPr lang="en-US" dirty="0"/>
              <a:t>The Coca-Cola Company </a:t>
            </a:r>
            <a:r>
              <a:rPr lang="en-US" dirty="0" smtClean="0"/>
              <a:t>is a </a:t>
            </a:r>
            <a:r>
              <a:rPr lang="en-US" dirty="0"/>
              <a:t>manufacturer, retailer, and marketer of beverages. </a:t>
            </a:r>
          </a:p>
          <a:p>
            <a:pPr>
              <a:buFont typeface="Wingdings" pitchFamily="2" charset="2"/>
              <a:buChar char="q"/>
            </a:pPr>
            <a:r>
              <a:rPr lang="en-US" dirty="0" smtClean="0"/>
              <a:t>The </a:t>
            </a:r>
            <a:r>
              <a:rPr lang="en-US" dirty="0"/>
              <a:t>Company was incorporated in 1892 and it now publicly trades in the stock exchange.</a:t>
            </a:r>
          </a:p>
          <a:p>
            <a:pPr>
              <a:buFont typeface="Wingdings" pitchFamily="2" charset="2"/>
              <a:buChar char="q"/>
            </a:pPr>
            <a:r>
              <a:rPr lang="en-US" dirty="0"/>
              <a:t>The company operates in various parts of the world, employing approximately 16, 800 people. </a:t>
            </a:r>
          </a:p>
          <a:p>
            <a:pPr>
              <a:buFont typeface="Wingdings" pitchFamily="2" charset="2"/>
              <a:buChar char="q"/>
            </a:pPr>
            <a:r>
              <a:rPr lang="en-US" dirty="0"/>
              <a:t>Approximately 1.3 billion servings of the beverage are made each day.</a:t>
            </a:r>
          </a:p>
          <a:p>
            <a:pPr>
              <a:buFont typeface="Wingdings" pitchFamily="2" charset="2"/>
              <a:buChar char="q"/>
            </a:pPr>
            <a:r>
              <a:rPr lang="en-US" dirty="0"/>
              <a:t>The company headquarters are in the United States in Atlanta, Georgia and the company CEO is James Quincey. </a:t>
            </a:r>
          </a:p>
        </p:txBody>
      </p:sp>
    </p:spTree>
    <p:extLst>
      <p:ext uri="{BB962C8B-B14F-4D97-AF65-F5344CB8AC3E}">
        <p14:creationId xmlns:p14="http://schemas.microsoft.com/office/powerpoint/2010/main" val="1005756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ratios</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Financial ratios measure conditions and performance of a business in terms of efficiency, profitability, solvency, and liquidity.</a:t>
            </a:r>
          </a:p>
          <a:p>
            <a:r>
              <a:rPr lang="en-US" dirty="0" smtClean="0"/>
              <a:t>The gross profit margin shows how much of each revenue dollar is left after paying for the cost of goods sold. It is realized by dividing gross profit by revenue/sales</a:t>
            </a:r>
          </a:p>
          <a:p>
            <a:r>
              <a:rPr lang="en-US" dirty="0" smtClean="0"/>
              <a:t>According to the gross profit margin, the Coca-Cola company sales are increasingly profitable with a gross profit margin of 62.6% in 2017 and 60.7% in 2016. </a:t>
            </a:r>
          </a:p>
          <a:p>
            <a:r>
              <a:rPr lang="en-US" dirty="0" smtClean="0"/>
              <a:t>Net profit margin measures the profits of the company after all expenses are deducted from the company’s revenue. </a:t>
            </a:r>
          </a:p>
          <a:p>
            <a:r>
              <a:rPr lang="en-US" dirty="0" smtClean="0"/>
              <a:t>The Net Profit ratio of the company was 3.6% in 2017 as compared to 15.6% in 2016. This means that the company had more expenses in 2017 than in 2016.</a:t>
            </a:r>
          </a:p>
          <a:p>
            <a:endParaRPr lang="en-US" dirty="0"/>
          </a:p>
        </p:txBody>
      </p:sp>
    </p:spTree>
    <p:extLst>
      <p:ext uri="{BB962C8B-B14F-4D97-AF65-F5344CB8AC3E}">
        <p14:creationId xmlns:p14="http://schemas.microsoft.com/office/powerpoint/2010/main" val="43744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Income taxes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 income taxes of the company were at a Statutory rate of 35.0% and an effective tax rate of 85% in 2017.</a:t>
            </a:r>
          </a:p>
          <a:p>
            <a:r>
              <a:rPr lang="en-US" dirty="0" smtClean="0"/>
              <a:t>The company enjoys income tax incentive grants in different tax jurisdictions such as Brazil and Singapore.</a:t>
            </a:r>
          </a:p>
          <a:p>
            <a:r>
              <a:rPr lang="en-US" dirty="0" smtClean="0"/>
              <a:t>The tax benefits are due to the capital investments and employment opportunities created by Coca-Cola Company in these countries.</a:t>
            </a:r>
          </a:p>
          <a:p>
            <a:r>
              <a:rPr lang="en-US" dirty="0" smtClean="0"/>
              <a:t>The tax incentive grants provided by certain tax jurisdictions had an impact on the tax expense paid in 2017 by $221 million</a:t>
            </a:r>
          </a:p>
          <a:p>
            <a:r>
              <a:rPr lang="en-US" dirty="0" smtClean="0"/>
              <a:t>. The income tax expense of the company comprises of the United States statutory tax, local, state and international income taxes. </a:t>
            </a:r>
          </a:p>
          <a:p>
            <a:endParaRPr lang="en-US" dirty="0"/>
          </a:p>
        </p:txBody>
      </p:sp>
    </p:spTree>
    <p:extLst>
      <p:ext uri="{BB962C8B-B14F-4D97-AF65-F5344CB8AC3E}">
        <p14:creationId xmlns:p14="http://schemas.microsoft.com/office/powerpoint/2010/main" val="1721289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Cash flows</a:t>
            </a:r>
            <a:endParaRPr lang="en-US" dirty="0"/>
          </a:p>
        </p:txBody>
      </p:sp>
      <p:sp>
        <p:nvSpPr>
          <p:cNvPr id="5" name="Content Placeholder 4"/>
          <p:cNvSpPr>
            <a:spLocks noGrp="1"/>
          </p:cNvSpPr>
          <p:nvPr>
            <p:ph sz="quarter" idx="1"/>
          </p:nvPr>
        </p:nvSpPr>
        <p:spPr/>
        <p:txBody>
          <a:bodyPr>
            <a:normAutofit fontScale="70000" lnSpcReduction="20000"/>
          </a:bodyPr>
          <a:lstStyle/>
          <a:p>
            <a:r>
              <a:rPr lang="en-US" dirty="0" smtClean="0"/>
              <a:t>Cash flow refers to the amounts of cash that the company receives and disburses in a certain period of time such as a month, quarter, or a year.</a:t>
            </a:r>
          </a:p>
          <a:p>
            <a:r>
              <a:rPr lang="en-US" dirty="0" smtClean="0"/>
              <a:t>The cash inflows and outflows come from operating activities, investing activities and financing activities.</a:t>
            </a:r>
          </a:p>
          <a:p>
            <a:r>
              <a:rPr lang="en-US" dirty="0" smtClean="0"/>
              <a:t>In 2017, the Coca-Cola Company recorded a net cash flow of $ 6,995 million from operating activities, -2385 million dollars in investing activities and -7409 million dollars in financing activities</a:t>
            </a:r>
          </a:p>
          <a:p>
            <a:r>
              <a:rPr lang="en-US" dirty="0" smtClean="0"/>
              <a:t>The cash flow balance at year-end in 2017 was $ 6,006 million dollars which was a decrease from $8,555 in 2016. </a:t>
            </a:r>
          </a:p>
          <a:p>
            <a:r>
              <a:rPr lang="en-US" dirty="0" smtClean="0"/>
              <a:t>The Company’s financing activities for the year included the sale of issuance of debt, payment of debt, issuance of stock, purchase of stock for treasury and the payment of dividends.</a:t>
            </a:r>
          </a:p>
          <a:p>
            <a:r>
              <a:rPr lang="en-US" dirty="0" smtClean="0"/>
              <a:t> The investing activities of the company included the purchase and disposal of investments, acquisition and disposal of businesses, equity method investments and nonmarketable securities, and the purchase and disposal of plant, property, and equipment. </a:t>
            </a:r>
            <a:endParaRPr lang="en-US" dirty="0"/>
          </a:p>
        </p:txBody>
      </p:sp>
    </p:spTree>
    <p:extLst>
      <p:ext uri="{BB962C8B-B14F-4D97-AF65-F5344CB8AC3E}">
        <p14:creationId xmlns:p14="http://schemas.microsoft.com/office/powerpoint/2010/main" val="2137670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Investment</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a:t>The Coca-Cola Company investments in debt and securities are categorized into trading, available-for-sale or </a:t>
            </a:r>
            <a:r>
              <a:rPr lang="en-US" dirty="0" smtClean="0"/>
              <a:t>held-to-maturity</a:t>
            </a:r>
          </a:p>
          <a:p>
            <a:r>
              <a:rPr lang="en-US" dirty="0"/>
              <a:t>Marketable equity investments are either trading or available for sale while debt securities are amortized at cost or at fair value. </a:t>
            </a:r>
            <a:endParaRPr lang="en-US" dirty="0" smtClean="0"/>
          </a:p>
          <a:p>
            <a:r>
              <a:rPr lang="en-US" dirty="0" smtClean="0"/>
              <a:t>The </a:t>
            </a:r>
            <a:r>
              <a:rPr lang="en-US" dirty="0"/>
              <a:t>Company invested in trade securities which comprised primarily of equity securities with a fair value of $407 million in 2017 and $384 in 2016. </a:t>
            </a:r>
            <a:endParaRPr lang="en-US" dirty="0" smtClean="0"/>
          </a:p>
          <a:p>
            <a:r>
              <a:rPr lang="en-US" dirty="0" smtClean="0"/>
              <a:t>It </a:t>
            </a:r>
            <a:r>
              <a:rPr lang="en-US" dirty="0"/>
              <a:t>increased its investment in trade securities in 2017 as compared to 2016. The company did not invest in any held to maturity securities in 2017. </a:t>
            </a:r>
            <a:endParaRPr lang="en-US" dirty="0" smtClean="0"/>
          </a:p>
          <a:p>
            <a:r>
              <a:rPr lang="en-US" dirty="0" smtClean="0"/>
              <a:t>In </a:t>
            </a:r>
            <a:r>
              <a:rPr lang="en-US" dirty="0"/>
              <a:t>2017 the company had available-for-sale investments worth $7807 million.</a:t>
            </a:r>
          </a:p>
        </p:txBody>
      </p:sp>
    </p:spTree>
    <p:extLst>
      <p:ext uri="{BB962C8B-B14F-4D97-AF65-F5344CB8AC3E}">
        <p14:creationId xmlns:p14="http://schemas.microsoft.com/office/powerpoint/2010/main" val="1894234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References</a:t>
            </a:r>
            <a:endParaRPr lang="en-US" dirty="0"/>
          </a:p>
        </p:txBody>
      </p:sp>
      <p:sp>
        <p:nvSpPr>
          <p:cNvPr id="5" name="Content Placeholder 4"/>
          <p:cNvSpPr>
            <a:spLocks noGrp="1"/>
          </p:cNvSpPr>
          <p:nvPr>
            <p:ph sz="quarter" idx="1"/>
          </p:nvPr>
        </p:nvSpPr>
        <p:spPr/>
        <p:txBody>
          <a:bodyPr>
            <a:normAutofit fontScale="92500"/>
          </a:bodyPr>
          <a:lstStyle/>
          <a:p>
            <a:r>
              <a:rPr lang="en-US" dirty="0" smtClean="0"/>
              <a:t>Accounting tools. (2018). Cash flow. Retrieved from </a:t>
            </a:r>
            <a:r>
              <a:rPr lang="en-US" dirty="0" smtClean="0">
                <a:hlinkClick r:id="rId2"/>
              </a:rPr>
              <a:t>https://www.accountingtools.com/articles/what-is-cash-flow.html</a:t>
            </a:r>
            <a:endParaRPr lang="en-US" dirty="0"/>
          </a:p>
          <a:p>
            <a:r>
              <a:rPr lang="en-US" dirty="0" smtClean="0"/>
              <a:t>Bragg. S. (2018). The difference between gross margin and net margin. Retrieved from </a:t>
            </a:r>
            <a:r>
              <a:rPr lang="en-US" dirty="0" smtClean="0">
                <a:hlinkClick r:id="rId3"/>
              </a:rPr>
              <a:t>https://www.accountingtools.com/articles/what-is-the-difference-between-gross-margin-and-net-margin.html</a:t>
            </a:r>
            <a:endParaRPr lang="en-US" dirty="0"/>
          </a:p>
          <a:p>
            <a:r>
              <a:rPr lang="en-US" dirty="0" smtClean="0"/>
              <a:t>Reference for Business. (n.d.). The Coca-Cola Company. Retrieved from </a:t>
            </a:r>
            <a:r>
              <a:rPr lang="en-US" dirty="0" smtClean="0">
                <a:hlinkClick r:id="rId4"/>
              </a:rPr>
              <a:t>http://www.referenceforbusiness.com/history2/32/The-Coca-Cola-Company.html</a:t>
            </a:r>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495420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15542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67</TotalTime>
  <Words>670</Words>
  <Application>Microsoft Office PowerPoint</Application>
  <PresentationFormat>On-screen Show (4:3)</PresentationFormat>
  <Paragraphs>37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THE COCA-COLA COMPANY</vt:lpstr>
      <vt:lpstr>Financial ratios</vt:lpstr>
      <vt:lpstr>Income taxes</vt:lpstr>
      <vt:lpstr>Cash flows</vt:lpstr>
      <vt:lpstr>Investment</vt:lpstr>
      <vt:lpstr>References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COCA-COLA COMPANY</dc:title>
  <dc:creator>Joyce Nyawira</dc:creator>
  <cp:lastModifiedBy>Joyce Nyawira</cp:lastModifiedBy>
  <cp:revision>5</cp:revision>
  <dcterms:created xsi:type="dcterms:W3CDTF">2018-08-25T21:15:46Z</dcterms:created>
  <dcterms:modified xsi:type="dcterms:W3CDTF">2018-08-25T22:23:44Z</dcterms:modified>
</cp:coreProperties>
</file>